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9" r:id="rId13"/>
    <p:sldId id="270" r:id="rId14"/>
    <p:sldId id="271" r:id="rId15"/>
    <p:sldId id="268" r:id="rId16"/>
    <p:sldId id="265" r:id="rId17"/>
    <p:sldId id="266" r:id="rId18"/>
  </p:sldIdLst>
  <p:sldSz cx="18288000" cy="10287000"/>
  <p:notesSz cx="6858000" cy="9144000"/>
  <p:embeddedFontLst>
    <p:embeddedFont>
      <p:font typeface="Alice Bold" panose="020B0604020202020204" charset="0"/>
      <p:regular r:id="rId19"/>
    </p:embeddedFont>
    <p:embeddedFont>
      <p:font typeface="Amiri" panose="020B0604020202020204" charset="-78"/>
      <p:regular r:id="rId20"/>
    </p:embeddedFont>
    <p:embeddedFont>
      <p:font typeface="Anton Italics" panose="020B0604020202020204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crosoft Sans Serif" panose="020B0604020202020204" pitchFamily="34" charset="0"/>
      <p:regular r:id="rId29"/>
    </p:embeddedFont>
    <p:embeddedFont>
      <p:font typeface="Open Sauc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Open Sauce 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090D10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854" autoAdjust="0"/>
  </p:normalViewPr>
  <p:slideViewPr>
    <p:cSldViewPr>
      <p:cViewPr varScale="1">
        <p:scale>
          <a:sx n="53" d="100"/>
          <a:sy n="53" d="100"/>
        </p:scale>
        <p:origin x="2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7.jpe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1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667000" y="1638300"/>
            <a:ext cx="15621000" cy="2591938"/>
            <a:chOff x="0" y="0"/>
            <a:chExt cx="3658919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8919" cy="682650"/>
            </a:xfrm>
            <a:custGeom>
              <a:avLst/>
              <a:gdLst/>
              <a:ahLst/>
              <a:cxnLst/>
              <a:rect l="l" t="t" r="r" b="b"/>
              <a:pathLst>
                <a:path w="3658919" h="682650">
                  <a:moveTo>
                    <a:pt x="0" y="0"/>
                  </a:moveTo>
                  <a:lnTo>
                    <a:pt x="3658919" y="0"/>
                  </a:lnTo>
                  <a:lnTo>
                    <a:pt x="3658919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58919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71800" y="2781300"/>
            <a:ext cx="20345570" cy="9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899" b="1" i="1" spc="-27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Modern  Mini Market Web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4792" y="4317221"/>
            <a:ext cx="1024271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62"/>
              </a:lnSpc>
            </a:pPr>
            <a:endParaRPr/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12429535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Yazeed Moayed Shamlawi</a:t>
            </a:r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12428337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Ezz Aldeen Rubeia</a:t>
            </a:r>
          </a:p>
          <a:p>
            <a:pPr algn="ctr" rtl="1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ctr">
              <a:lnSpc>
                <a:spcPts val="4962"/>
              </a:lnSpc>
            </a:pP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Instructor: Jehad Hamamreh</a:t>
            </a:r>
          </a:p>
          <a:p>
            <a:pPr algn="ctr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416197"/>
            <a:ext cx="2977205" cy="3842103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2987" y="1028700"/>
            <a:ext cx="17082592" cy="2999628"/>
            <a:chOff x="0" y="0"/>
            <a:chExt cx="2838454" cy="498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8454" cy="498419"/>
            </a:xfrm>
            <a:custGeom>
              <a:avLst/>
              <a:gdLst/>
              <a:ahLst/>
              <a:cxnLst/>
              <a:rect l="l" t="t" r="r" b="b"/>
              <a:pathLst>
                <a:path w="2838454" h="498419">
                  <a:moveTo>
                    <a:pt x="2838454" y="23113"/>
                  </a:moveTo>
                  <a:lnTo>
                    <a:pt x="2838454" y="475306"/>
                  </a:lnTo>
                  <a:cubicBezTo>
                    <a:pt x="2838454" y="481436"/>
                    <a:pt x="2836019" y="487315"/>
                    <a:pt x="2831685" y="491650"/>
                  </a:cubicBezTo>
                  <a:cubicBezTo>
                    <a:pt x="2827350" y="495984"/>
                    <a:pt x="2821471" y="498419"/>
                    <a:pt x="2815341" y="498419"/>
                  </a:cubicBezTo>
                  <a:lnTo>
                    <a:pt x="23113" y="498419"/>
                  </a:lnTo>
                  <a:cubicBezTo>
                    <a:pt x="16983" y="498419"/>
                    <a:pt x="11104" y="495984"/>
                    <a:pt x="6770" y="491650"/>
                  </a:cubicBezTo>
                  <a:cubicBezTo>
                    <a:pt x="2435" y="487315"/>
                    <a:pt x="0" y="481436"/>
                    <a:pt x="0" y="475306"/>
                  </a:cubicBezTo>
                  <a:lnTo>
                    <a:pt x="0" y="23113"/>
                  </a:lnTo>
                  <a:cubicBezTo>
                    <a:pt x="0" y="16983"/>
                    <a:pt x="2435" y="11104"/>
                    <a:pt x="6770" y="6770"/>
                  </a:cubicBezTo>
                  <a:cubicBezTo>
                    <a:pt x="11104" y="2435"/>
                    <a:pt x="16983" y="0"/>
                    <a:pt x="23113" y="0"/>
                  </a:cubicBezTo>
                  <a:lnTo>
                    <a:pt x="2815341" y="0"/>
                  </a:lnTo>
                  <a:cubicBezTo>
                    <a:pt x="2821471" y="0"/>
                    <a:pt x="2827350" y="2435"/>
                    <a:pt x="2831685" y="6770"/>
                  </a:cubicBezTo>
                  <a:cubicBezTo>
                    <a:pt x="2836019" y="11104"/>
                    <a:pt x="2838454" y="16983"/>
                    <a:pt x="2838454" y="231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838454" cy="498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494987" y="848928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5"/>
                </a:lnTo>
                <a:lnTo>
                  <a:pt x="0" y="39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5416197"/>
            <a:ext cx="8115300" cy="4870803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02322" y="7083691"/>
            <a:ext cx="7655281" cy="80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4400" i="1" spc="-2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SECURITY &amp;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140" y="1587060"/>
            <a:ext cx="4346923" cy="3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2400" i="1" spc="-82" dirty="0">
                <a:solidFill>
                  <a:srgbClr val="666633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BASIC SECURITY PRACTICES ARE IMPLEMENTED:</a:t>
            </a: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666633"/>
              </a:solidFill>
              <a:latin typeface="Anton Italics"/>
              <a:ea typeface="Anton Italics"/>
              <a:cs typeface="Anton Italics"/>
              <a:sym typeface="Anton Italics"/>
            </a:endParaRP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666633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14100" y="2286826"/>
            <a:ext cx="3373845" cy="106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766" lvl="1" indent="-188883" algn="l">
              <a:lnSpc>
                <a:spcPts val="2099"/>
              </a:lnSpc>
              <a:buFont typeface="Arial"/>
              <a:buChar char="•"/>
            </a:pPr>
            <a:r>
              <a:rPr lang="en-US" sz="1749" b="1" spc="-34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Session-based authentication.</a:t>
            </a: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9362" y="2277301"/>
            <a:ext cx="229681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endParaRPr lang="en-US" sz="1500" b="1" spc="-30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800"/>
              </a:lnSpc>
            </a:pPr>
            <a:endParaRPr lang="en-US" sz="1500" b="1" spc="-30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70272" y="2239201"/>
            <a:ext cx="286664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Prepared SQL statements (PDO).</a:t>
            </a:r>
          </a:p>
          <a:p>
            <a:pPr algn="l">
              <a:lnSpc>
                <a:spcPts val="1919"/>
              </a:lnSpc>
            </a:pPr>
            <a:endParaRPr lang="en-US" sz="1599" b="1" spc="-31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51271" y="2253488"/>
            <a:ext cx="253531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 validation and sanitization.</a:t>
            </a:r>
          </a:p>
          <a:p>
            <a:pPr algn="l">
              <a:lnSpc>
                <a:spcPts val="1680"/>
              </a:lnSpc>
            </a:pPr>
            <a:endParaRPr lang="en-US" sz="1599" b="1" spc="-31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802322" y="832194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489774" y="2239201"/>
            <a:ext cx="257363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191" lvl="1" indent="-166095" algn="ctr">
              <a:lnSpc>
                <a:spcPts val="1846"/>
              </a:lnSpc>
              <a:buFont typeface="Arial"/>
              <a:buChar char="•"/>
            </a:pPr>
            <a:r>
              <a:rPr lang="en-US" sz="1538" b="1" spc="-30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Separation between user and admin access.</a:t>
            </a: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7200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Steps To Use The WebApp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5333" y="6163647"/>
            <a:ext cx="829372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First You Will See The Main Page And You Can See The Products Detailed And Normal And Inorder to buy them u have to register or login.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64895B-D118-4145-9465-105AD465F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13" y="3998438"/>
            <a:ext cx="6918474" cy="46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5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6440646"/>
            <a:ext cx="8293728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Then The User Can Register Or Login If He Had An Account Before In The App: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0C1174-10B1-4B05-87D0-442C070A0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0392" y="1475559"/>
            <a:ext cx="5963195" cy="3781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CC0974-B5E6-4748-89AF-A9D35B204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1817" y="5613796"/>
            <a:ext cx="6400800" cy="36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6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6765014"/>
            <a:ext cx="8293728" cy="31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Here You Will Add The Product Like You Want To The Cart: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76302-8100-49E7-BD8A-59CA3F561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075" y="974876"/>
            <a:ext cx="6143802" cy="3361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00780-F4A9-4DC0-9E3F-23611EAE0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5917658"/>
            <a:ext cx="6830711" cy="25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9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750" y="1300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4353388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10122" y="6515100"/>
            <a:ext cx="8293728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Here You Will Put Your Information For The </a:t>
            </a:r>
            <a:r>
              <a:rPr lang="en-US" sz="2800" b="1" spc="-42" dirty="0" err="1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Approvement</a:t>
            </a:r>
            <a:r>
              <a:rPr lang="en-US" sz="2800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And Then You Will See A Thank You Picture And Then You Will See Your Orders: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BB59B7-E96E-48C4-854B-32F8AE176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637441"/>
            <a:ext cx="6769214" cy="4602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A502AC-4150-4D29-ABA2-59A975F57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9620" y="5776178"/>
            <a:ext cx="2558380" cy="345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46542A-2CB6-4287-95CD-52BBBAF4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047" y="6206519"/>
            <a:ext cx="5644348" cy="20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8000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7911169" y="3784892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453" y="4613137"/>
            <a:ext cx="8656100" cy="5758885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639" y="6646902"/>
            <a:ext cx="8293728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 Here The Admin Dashboard You Can Edit/Delete/Update The Products And You Also Can Update The Status Of The Orders: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F1ED81-2910-4287-880C-35E1BE0A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263" y="529369"/>
            <a:ext cx="9149034" cy="3187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ECE9-1020-4F26-88EE-8DB96F6BC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150" y="3998637"/>
            <a:ext cx="9262798" cy="2518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0AB870-9002-434A-A817-60CC4BCD5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4961" y="6799586"/>
            <a:ext cx="8888987" cy="27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3317" y="1976509"/>
            <a:ext cx="3551819" cy="4059425"/>
            <a:chOff x="0" y="0"/>
            <a:chExt cx="935459" cy="10691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5459" cy="1069149"/>
            </a:xfrm>
            <a:custGeom>
              <a:avLst/>
              <a:gdLst/>
              <a:ahLst/>
              <a:cxnLst/>
              <a:rect l="l" t="t" r="r" b="b"/>
              <a:pathLst>
                <a:path w="935459" h="1069149">
                  <a:moveTo>
                    <a:pt x="0" y="0"/>
                  </a:moveTo>
                  <a:lnTo>
                    <a:pt x="935459" y="0"/>
                  </a:lnTo>
                  <a:lnTo>
                    <a:pt x="935459" y="1069149"/>
                  </a:lnTo>
                  <a:lnTo>
                    <a:pt x="0" y="1069149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5459" cy="1097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4479" y="1976509"/>
            <a:ext cx="4360284" cy="40594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3"/>
              <a:stretch>
                <a:fillRect r="-397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1389487" y="166121"/>
            <a:ext cx="1800881" cy="9938745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0555" y="3936713"/>
            <a:ext cx="9938745" cy="5321587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397189" y="-4076634"/>
            <a:ext cx="1785477" cy="9938745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0862" y="1028700"/>
            <a:ext cx="10698438" cy="4818393"/>
            <a:chOff x="0" y="0"/>
            <a:chExt cx="845947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34037" b="-1394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20815" y="7435758"/>
            <a:ext cx="5652488" cy="19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1"/>
              </a:lnSpc>
            </a:pPr>
            <a:r>
              <a:rPr lang="en-US" sz="4800" i="1" spc="-320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PROJECT CONCLUSION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14763" y="7136179"/>
            <a:ext cx="835888" cy="835888"/>
          </a:xfrm>
          <a:custGeom>
            <a:avLst/>
            <a:gdLst/>
            <a:ahLst/>
            <a:cxnLst/>
            <a:rect l="l" t="t" r="r" b="b"/>
            <a:pathLst>
              <a:path w="835888" h="835888">
                <a:moveTo>
                  <a:pt x="0" y="0"/>
                </a:moveTo>
                <a:lnTo>
                  <a:pt x="835888" y="0"/>
                </a:lnTo>
                <a:lnTo>
                  <a:pt x="835888" y="835888"/>
                </a:lnTo>
                <a:lnTo>
                  <a:pt x="0" y="835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08058" y="1028700"/>
            <a:ext cx="111093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Arowwai Industries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73440" y="6602384"/>
            <a:ext cx="9957942" cy="234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Mini Market Project demonstrates:</a:t>
            </a:r>
          </a:p>
          <a:p>
            <a:pPr algn="l">
              <a:lnSpc>
                <a:spcPts val="2287"/>
              </a:lnSpc>
            </a:pPr>
            <a:endParaRPr lang="en-US" sz="1906" b="1" spc="-38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Strong understanding of web development fundamentals.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Practical use of PHP and MySQL.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Clean system organization.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Realistic e-commerce workflow.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Arabic interface.</a:t>
            </a:r>
          </a:p>
          <a:p>
            <a:pPr algn="l">
              <a:lnSpc>
                <a:spcPts val="2287"/>
              </a:lnSpc>
            </a:pPr>
            <a:endParaRPr lang="en-US" sz="1906" b="1" spc="-38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14679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23340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21732" y="1739157"/>
            <a:ext cx="11850772" cy="182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8800" i="1" spc="-668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21732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4675165" y="1523340"/>
            <a:ext cx="2556436" cy="2157516"/>
            <a:chOff x="0" y="0"/>
            <a:chExt cx="673300" cy="5682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4345694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272999" y="5237252"/>
            <a:ext cx="8868150" cy="3994063"/>
            <a:chOff x="0" y="0"/>
            <a:chExt cx="8459470" cy="381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5079" b="-43177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4409" y="5791008"/>
            <a:ext cx="8293728" cy="325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spc="-42" dirty="0">
                <a:solidFill>
                  <a:srgbClr val="666633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Open Sauce Bold"/>
              </a:rPr>
              <a:t>The Thing That My App Will Solve That Im Gonna Give It To A Shop To Use It And Make It His Own Webpage App To Put Its Products In It And Sell It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245059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991" y="1961480"/>
            <a:ext cx="16401590" cy="125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spc="-39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PROJECT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4542902"/>
            <a:ext cx="8293728" cy="598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Mini Market Project is a web-based application that simulates a real online store.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allows users to: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Browse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Add items to a shopping cart.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Place orders using Cash on Delivery.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Track order status.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Administrators can: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View and update orders.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project focuses on simplicity, clarity, and educational value.</a:t>
            </a:r>
          </a:p>
          <a:p>
            <a:pPr algn="l">
              <a:lnSpc>
                <a:spcPts val="2577"/>
              </a:lnSpc>
            </a:pPr>
            <a:endParaRPr lang="en-US" sz="2148" b="1" spc="-42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05800" y="221662"/>
            <a:ext cx="9577240" cy="8832312"/>
            <a:chOff x="0" y="0"/>
            <a:chExt cx="1591360" cy="1467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1360" cy="1467580"/>
            </a:xfrm>
            <a:custGeom>
              <a:avLst/>
              <a:gdLst/>
              <a:ahLst/>
              <a:cxnLst/>
              <a:rect l="l" t="t" r="r" b="b"/>
              <a:pathLst>
                <a:path w="1591360" h="1467580">
                  <a:moveTo>
                    <a:pt x="1591360" y="41227"/>
                  </a:moveTo>
                  <a:lnTo>
                    <a:pt x="1591360" y="1426354"/>
                  </a:lnTo>
                  <a:cubicBezTo>
                    <a:pt x="1591360" y="1437288"/>
                    <a:pt x="1587017" y="1447774"/>
                    <a:pt x="1579285" y="1455505"/>
                  </a:cubicBezTo>
                  <a:cubicBezTo>
                    <a:pt x="1571554" y="1463237"/>
                    <a:pt x="1561068" y="1467580"/>
                    <a:pt x="1550134" y="1467580"/>
                  </a:cubicBezTo>
                  <a:lnTo>
                    <a:pt x="41227" y="1467580"/>
                  </a:lnTo>
                  <a:cubicBezTo>
                    <a:pt x="18458" y="1467580"/>
                    <a:pt x="0" y="1449123"/>
                    <a:pt x="0" y="1426354"/>
                  </a:cubicBezTo>
                  <a:lnTo>
                    <a:pt x="0" y="41227"/>
                  </a:lnTo>
                  <a:cubicBezTo>
                    <a:pt x="0" y="18458"/>
                    <a:pt x="18458" y="0"/>
                    <a:pt x="41227" y="0"/>
                  </a:cubicBezTo>
                  <a:lnTo>
                    <a:pt x="1550134" y="0"/>
                  </a:lnTo>
                  <a:cubicBezTo>
                    <a:pt x="1561068" y="0"/>
                    <a:pt x="1571554" y="4344"/>
                    <a:pt x="1579285" y="12075"/>
                  </a:cubicBezTo>
                  <a:cubicBezTo>
                    <a:pt x="1587017" y="19807"/>
                    <a:pt x="1591360" y="30293"/>
                    <a:pt x="1591360" y="412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91360" cy="146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83730" y="46378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5475013"/>
            <a:ext cx="2894909" cy="4811987"/>
            <a:chOff x="0" y="0"/>
            <a:chExt cx="762445" cy="1267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74162"/>
            <a:ext cx="7100676" cy="6419011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843" r="-1784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29458" y="3065075"/>
            <a:ext cx="8700580" cy="1036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6600" b="1" i="1" spc="-146" dirty="0">
                <a:solidFill>
                  <a:srgbClr val="8AB2A6"/>
                </a:solidFill>
                <a:latin typeface="Bahnschrift" panose="020B0502040204020203" pitchFamily="34" charset="0"/>
                <a:ea typeface="Anton Italics"/>
                <a:cs typeface="Anton Italics"/>
                <a:sym typeface="Anton Italics"/>
              </a:rPr>
              <a:t>PROJECT 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20646" y="447047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98641" y="682087"/>
            <a:ext cx="9577240" cy="79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85"/>
              </a:lnSpc>
            </a:pPr>
            <a:r>
              <a:rPr lang="ar-EG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:⭐ </a:t>
            </a:r>
            <a:r>
              <a:rPr lang="en-US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 of the System</a:t>
            </a:r>
          </a:p>
          <a:p>
            <a:pPr algn="ctr" rtl="1">
              <a:lnSpc>
                <a:spcPts val="2385"/>
              </a:lnSpc>
            </a:pPr>
            <a:endParaRPr lang="en-US" sz="1400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385"/>
              </a:lnSpc>
            </a:pPr>
            <a:r>
              <a:rPr lang="en-US" sz="2000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project includes several essential features that make it a complete mini e-commerce application:</a:t>
            </a:r>
          </a:p>
          <a:p>
            <a:pPr algn="ctr">
              <a:lnSpc>
                <a:spcPts val="2505"/>
              </a:lnSpc>
            </a:pPr>
            <a:endParaRPr lang="en-US" sz="1400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1- User registration and login system.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2- Product browsing.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Shopping cart using session storage.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4- Order placement using Cash on Delivery.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 Order tracking with Arabic status labels.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6- Detailed product view before purchase.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7- Secure database operations using PDO.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8- Product details page with description and color selection.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9- Product variants system (colors with individual stock).</a:t>
            </a:r>
          </a:p>
          <a:p>
            <a:pPr algn="ctr">
              <a:lnSpc>
                <a:spcPts val="2505"/>
              </a:lnSpc>
            </a:pPr>
            <a:endParaRPr lang="en-US" sz="20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00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10- Admin authentication using database-stored email.</a:t>
            </a:r>
          </a:p>
          <a:p>
            <a:pPr algn="ctr" rtl="1">
              <a:lnSpc>
                <a:spcPts val="2265"/>
              </a:lnSpc>
            </a:pPr>
            <a:endParaRPr lang="en-US" sz="1600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2" y="-428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40179"/>
            <a:ext cx="1028700" cy="3231508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7311" y="91289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42193"/>
            <a:ext cx="8215857" cy="5027480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342197" y="5388050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8093" y="1462114"/>
            <a:ext cx="6977071" cy="4187638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010867" y="2030696"/>
            <a:ext cx="8466465" cy="288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80"/>
              </a:lnSpc>
            </a:pPr>
            <a:r>
              <a:rPr lang="en-US" sz="11453" b="1" i="1" spc="-458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PROJECT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595" y="7450782"/>
            <a:ext cx="5805957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spc="-82" dirty="0">
                <a:solidFill>
                  <a:srgbClr val="666633"/>
                </a:solidFill>
                <a:latin typeface="Alice Bold"/>
                <a:ea typeface="Alice Bold"/>
                <a:cs typeface="Alice Bold"/>
                <a:sym typeface="Alice Bold"/>
              </a:rPr>
              <a:t>The Main Objectives Of This Project Are:</a:t>
            </a:r>
          </a:p>
          <a:p>
            <a:pPr algn="l">
              <a:lnSpc>
                <a:spcPts val="4962"/>
              </a:lnSpc>
            </a:pPr>
            <a:endParaRPr lang="en-US" sz="4135" spc="-82" dirty="0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962"/>
              </a:lnSpc>
            </a:pPr>
            <a:endParaRPr lang="en-US" sz="4135" spc="-82" dirty="0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42197" y="7565065"/>
            <a:ext cx="3304172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039"/>
              </a:lnSpc>
              <a:buFont typeface="Arial"/>
              <a:buChar char="•"/>
            </a:pPr>
            <a:r>
              <a:rPr lang="en-US" sz="1699" b="1" spc="-33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 session-based authentication.</a:t>
            </a: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49569" y="7484103"/>
            <a:ext cx="290973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6666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Display order statuses clearly in Arabic.</a:t>
            </a:r>
          </a:p>
          <a:p>
            <a:pPr algn="l">
              <a:lnSpc>
                <a:spcPts val="2039"/>
              </a:lnSpc>
            </a:pPr>
            <a:endParaRPr lang="en-US" sz="1599" b="1" i="1" spc="-31">
              <a:solidFill>
                <a:srgbClr val="666633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44099" y="8636994"/>
            <a:ext cx="33340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929" lvl="1" indent="-183965" algn="l">
              <a:lnSpc>
                <a:spcPts val="2044"/>
              </a:lnSpc>
              <a:buFont typeface="Arial"/>
              <a:buChar char="•"/>
            </a:pPr>
            <a:r>
              <a:rPr lang="en-US" sz="1704" b="1" spc="-34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Provide a clean and user-friendly interface.</a:t>
            </a:r>
          </a:p>
          <a:p>
            <a:pPr algn="l">
              <a:lnSpc>
                <a:spcPts val="2044"/>
              </a:lnSpc>
            </a:pPr>
            <a:endParaRPr lang="en-US" sz="1704" b="1" spc="-34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03551" y="7565065"/>
            <a:ext cx="3433796" cy="59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06" lvl="1" indent="-211653" algn="ctr">
              <a:lnSpc>
                <a:spcPts val="2352"/>
              </a:lnSpc>
              <a:buFont typeface="Arial"/>
              <a:buChar char="•"/>
            </a:pPr>
            <a:r>
              <a:rPr lang="en-US" sz="1960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Build a functional mini </a:t>
            </a:r>
          </a:p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960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e-commerce system.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4424" y="8749507"/>
            <a:ext cx="32514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ctr">
              <a:lnSpc>
                <a:spcPts val="2039"/>
              </a:lnSpc>
              <a:buFont typeface="Arial"/>
              <a:buChar char="•"/>
            </a:pPr>
            <a:r>
              <a:rPr lang="en-US" sz="1699" b="1" spc="-33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Apply backend and frontend web development concepts.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0867" y="8739982"/>
            <a:ext cx="3867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1919"/>
              </a:lnSpc>
              <a:buFont typeface="Arial"/>
              <a:buChar char="•"/>
            </a:pPr>
            <a:r>
              <a:rPr lang="en-US" sz="1599" b="1" spc="-31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 and orders using a database.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7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87177" y="1042832"/>
            <a:ext cx="8115300" cy="3654992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03585" y="5143500"/>
            <a:ext cx="6855715" cy="4114800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63534" y="1721260"/>
            <a:ext cx="9253886" cy="113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6000" b="1" i="1" spc="-428" dirty="0">
                <a:solidFill>
                  <a:srgbClr val="8AB2A6"/>
                </a:solidFill>
                <a:latin typeface="Bahnschrift" panose="020B0502040204020203" pitchFamily="34" charset="0"/>
                <a:ea typeface="Amiri" panose="020B0604020202020204" charset="-78"/>
                <a:cs typeface="Amiri" panose="020B0604020202020204" charset="-78"/>
                <a:sym typeface="Anton Italics"/>
              </a:rPr>
              <a:t>TECHNOLOGIES USED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4034" y="3695306"/>
            <a:ext cx="7242181" cy="4331211"/>
            <a:chOff x="0" y="0"/>
            <a:chExt cx="1203365" cy="7196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1" lvl="1" indent="-151130" algn="ctr">
                <a:lnSpc>
                  <a:spcPts val="1680"/>
                </a:lnSpc>
                <a:buFont typeface="Arial"/>
                <a:buChar char="•"/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44000" y="397101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4060687"/>
            <a:ext cx="392086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Programming &amp; Markup Languages: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1- PHP.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2- HTML.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CSS.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4- JavaScript.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6238875"/>
            <a:ext cx="411821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DataBase:</a:t>
            </a:r>
          </a:p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MySQL (Relational Database).</a:t>
            </a:r>
          </a:p>
          <a:p>
            <a:pPr algn="ctr" rtl="1">
              <a:lnSpc>
                <a:spcPts val="1919"/>
              </a:lnSpc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919"/>
              </a:lnSpc>
              <a:spcBef>
                <a:spcPct val="0"/>
              </a:spcBef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01268" y="4678774"/>
            <a:ext cx="7242181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Tools:</a:t>
            </a:r>
          </a:p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l" rtl="1">
              <a:lnSpc>
                <a:spcPts val="1919"/>
              </a:lnSpc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PDO (Prepared Statements)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 Management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Localhost (XAMPP / WAMP)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endParaRPr lang="ar-EG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</p:txBody>
      </p:sp>
      <p:sp>
        <p:nvSpPr>
          <p:cNvPr id="22" name="AutoShape 22"/>
          <p:cNvSpPr/>
          <p:nvPr/>
        </p:nvSpPr>
        <p:spPr>
          <a:xfrm flipH="1">
            <a:off x="5077443" y="4060687"/>
            <a:ext cx="0" cy="38600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7979" y="4833013"/>
            <a:ext cx="4631756" cy="4425287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994790"/>
            <a:ext cx="3298345" cy="2263510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643811"/>
            <a:ext cx="7311035" cy="6609176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76595" y="2171700"/>
            <a:ext cx="96012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6600" i="1" spc="-38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SYSTEM ARCHITECTURE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7173434" y="8100248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72241" y="3543015"/>
            <a:ext cx="981575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The system follows a simple layered structure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Presentation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HTML, CSS, JavaScript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Logic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PHP files for processing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Data Layer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rtl="1">
              <a:lnSpc>
                <a:spcPts val="2834"/>
              </a:lnSpc>
            </a:pP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Includes additional tables for product variants (colors &amp; stock).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MySQL database</a:t>
            </a:r>
            <a:r>
              <a:rPr lang="ar-EG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en-US" sz="2362" spc="-47" dirty="0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Each layer is separated to improve clarity, maintainability, and security</a:t>
            </a:r>
          </a:p>
          <a:p>
            <a:pPr algn="l" rtl="1">
              <a:lnSpc>
                <a:spcPts val="2834"/>
              </a:lnSpc>
            </a:pPr>
            <a:endParaRPr lang="en-US" sz="2362" spc="-47" dirty="0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3491983" y="6519683"/>
            <a:ext cx="1702841" cy="5831793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4943657"/>
            <a:ext cx="4208027" cy="3570642"/>
            <a:chOff x="0" y="0"/>
            <a:chExt cx="699208" cy="593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208" cy="593299"/>
            </a:xfrm>
            <a:custGeom>
              <a:avLst/>
              <a:gdLst/>
              <a:ahLst/>
              <a:cxnLst/>
              <a:rect l="l" t="t" r="r" b="b"/>
              <a:pathLst>
                <a:path w="699208" h="593299">
                  <a:moveTo>
                    <a:pt x="699208" y="93830"/>
                  </a:moveTo>
                  <a:lnTo>
                    <a:pt x="699208" y="499470"/>
                  </a:lnTo>
                  <a:cubicBezTo>
                    <a:pt x="699208" y="551290"/>
                    <a:pt x="657199" y="593299"/>
                    <a:pt x="605379" y="593299"/>
                  </a:cubicBezTo>
                  <a:lnTo>
                    <a:pt x="93830" y="593299"/>
                  </a:lnTo>
                  <a:cubicBezTo>
                    <a:pt x="42009" y="593299"/>
                    <a:pt x="0" y="551290"/>
                    <a:pt x="0" y="499470"/>
                  </a:cubicBezTo>
                  <a:lnTo>
                    <a:pt x="0" y="93830"/>
                  </a:lnTo>
                  <a:cubicBezTo>
                    <a:pt x="0" y="42009"/>
                    <a:pt x="42009" y="0"/>
                    <a:pt x="93830" y="0"/>
                  </a:cubicBezTo>
                  <a:lnTo>
                    <a:pt x="605379" y="0"/>
                  </a:lnTo>
                  <a:cubicBezTo>
                    <a:pt x="657199" y="0"/>
                    <a:pt x="699208" y="42009"/>
                    <a:pt x="699208" y="938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99208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59484" y="4943657"/>
            <a:ext cx="4271137" cy="3570642"/>
            <a:chOff x="0" y="0"/>
            <a:chExt cx="709695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9695" cy="593299"/>
            </a:xfrm>
            <a:custGeom>
              <a:avLst/>
              <a:gdLst/>
              <a:ahLst/>
              <a:cxnLst/>
              <a:rect l="l" t="t" r="r" b="b"/>
              <a:pathLst>
                <a:path w="709695" h="593299">
                  <a:moveTo>
                    <a:pt x="709695" y="92443"/>
                  </a:moveTo>
                  <a:lnTo>
                    <a:pt x="709695" y="500856"/>
                  </a:lnTo>
                  <a:cubicBezTo>
                    <a:pt x="709695" y="551911"/>
                    <a:pt x="668307" y="593299"/>
                    <a:pt x="617252" y="593299"/>
                  </a:cubicBezTo>
                  <a:lnTo>
                    <a:pt x="92443" y="593299"/>
                  </a:lnTo>
                  <a:cubicBezTo>
                    <a:pt x="41388" y="593299"/>
                    <a:pt x="0" y="551911"/>
                    <a:pt x="0" y="500856"/>
                  </a:cubicBezTo>
                  <a:lnTo>
                    <a:pt x="0" y="92443"/>
                  </a:lnTo>
                  <a:cubicBezTo>
                    <a:pt x="0" y="41388"/>
                    <a:pt x="41388" y="0"/>
                    <a:pt x="92443" y="0"/>
                  </a:cubicBezTo>
                  <a:lnTo>
                    <a:pt x="617252" y="0"/>
                  </a:lnTo>
                  <a:cubicBezTo>
                    <a:pt x="641769" y="0"/>
                    <a:pt x="665282" y="9740"/>
                    <a:pt x="682619" y="27076"/>
                  </a:cubicBezTo>
                  <a:cubicBezTo>
                    <a:pt x="699955" y="44412"/>
                    <a:pt x="709695" y="67926"/>
                    <a:pt x="709695" y="9244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709695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27507" y="1042193"/>
            <a:ext cx="5831793" cy="8216107"/>
            <a:chOff x="0" y="0"/>
            <a:chExt cx="45072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5"/>
              <a:stretch>
                <a:fillRect l="-55561" r="-555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427507" y="732978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6800" y="1917969"/>
            <a:ext cx="10762211" cy="11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7200" i="1" spc="-3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          USER ROLES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1034" y="4514850"/>
            <a:ext cx="3355138" cy="73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</a:pPr>
            <a:r>
              <a:rPr lang="ar-EG" sz="1899" b="1" i="1" spc="-37" dirty="0">
                <a:solidFill>
                  <a:srgbClr val="6666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  <a:rtl/>
              </a:rPr>
              <a:t>👤 </a:t>
            </a:r>
            <a:r>
              <a:rPr lang="en-US" sz="1899" b="1" i="1" spc="-37" dirty="0">
                <a:solidFill>
                  <a:srgbClr val="6666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Normal User</a:t>
            </a:r>
          </a:p>
          <a:p>
            <a:pPr algn="l">
              <a:lnSpc>
                <a:spcPts val="1680"/>
              </a:lnSpc>
            </a:pPr>
            <a:endParaRPr lang="en-US" sz="1899" b="1" i="1" spc="-3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  <a:p>
            <a:pPr algn="l">
              <a:lnSpc>
                <a:spcPts val="1680"/>
              </a:lnSpc>
            </a:pPr>
            <a:endParaRPr lang="en-US" sz="1899" b="1" i="1" spc="-3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1889" y="5574112"/>
            <a:ext cx="3799651" cy="240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Register and login.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Browse products.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Add products to cart.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Place orders.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View order history.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Track order status.</a:t>
            </a:r>
          </a:p>
          <a:p>
            <a:pPr algn="l">
              <a:lnSpc>
                <a:spcPts val="2667"/>
              </a:lnSpc>
            </a:pPr>
            <a:endParaRPr lang="en-US" sz="2222" spc="-44" dirty="0">
              <a:solidFill>
                <a:srgbClr val="666633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57841" y="5120356"/>
            <a:ext cx="4271137" cy="308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330" lvl="1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Login using authorized email stored in database.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66663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85330" lvl="1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Manage products (add, edit, delete).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66663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4859" lvl="1" indent="-242429">
              <a:lnSpc>
                <a:spcPts val="2694"/>
              </a:lnSpc>
              <a:buFont typeface="Arial"/>
              <a:buChar char="•"/>
            </a:pPr>
            <a:r>
              <a:rPr lang="en-US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Manage product colors and stock.</a:t>
            </a:r>
          </a:p>
          <a:p>
            <a:pPr marL="242430" lvl="1">
              <a:lnSpc>
                <a:spcPts val="2694"/>
              </a:lnSpc>
            </a:pPr>
            <a:endParaRPr lang="en-US" spc="-44" dirty="0">
              <a:solidFill>
                <a:srgbClr val="66663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4859" lvl="1" indent="-242429">
              <a:lnSpc>
                <a:spcPts val="2694"/>
              </a:lnSpc>
              <a:buFont typeface="Arial"/>
              <a:buChar char="•"/>
            </a:pPr>
            <a:r>
              <a:rPr lang="en-US" spc="-44" dirty="0">
                <a:solidFill>
                  <a:srgbClr val="666633"/>
                </a:solidFill>
                <a:latin typeface="Open Sauce"/>
                <a:ea typeface="Open Sauce"/>
                <a:cs typeface="Open Sauce"/>
                <a:sym typeface="Open Sauce"/>
              </a:rPr>
              <a:t>View and update orders.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4400" y="4529072"/>
            <a:ext cx="2011668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  <a:spcBef>
                <a:spcPct val="0"/>
              </a:spcBef>
            </a:pPr>
            <a:r>
              <a:rPr lang="ar-EG" sz="1899" b="1" spc="-37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👨‍💼 </a:t>
            </a:r>
            <a:r>
              <a:rPr lang="en-US" sz="1899" b="1" spc="-37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2947" y="5604799"/>
            <a:ext cx="16082284" cy="4351029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4551"/>
                  </a:moveTo>
                  <a:lnTo>
                    <a:pt x="2351840" y="611734"/>
                  </a:lnTo>
                  <a:cubicBezTo>
                    <a:pt x="2351840" y="618245"/>
                    <a:pt x="2349254" y="624490"/>
                    <a:pt x="2344650" y="629094"/>
                  </a:cubicBezTo>
                  <a:cubicBezTo>
                    <a:pt x="2340045" y="633698"/>
                    <a:pt x="2333801" y="636285"/>
                    <a:pt x="2327289" y="636285"/>
                  </a:cubicBezTo>
                  <a:lnTo>
                    <a:pt x="24551" y="636285"/>
                  </a:lnTo>
                  <a:cubicBezTo>
                    <a:pt x="18040" y="636285"/>
                    <a:pt x="11795" y="633698"/>
                    <a:pt x="7191" y="629094"/>
                  </a:cubicBezTo>
                  <a:cubicBezTo>
                    <a:pt x="2587" y="624490"/>
                    <a:pt x="0" y="618245"/>
                    <a:pt x="0" y="611734"/>
                  </a:cubicBezTo>
                  <a:lnTo>
                    <a:pt x="0" y="24551"/>
                  </a:lnTo>
                  <a:cubicBezTo>
                    <a:pt x="0" y="18040"/>
                    <a:pt x="2587" y="11795"/>
                    <a:pt x="7191" y="7191"/>
                  </a:cubicBezTo>
                  <a:cubicBezTo>
                    <a:pt x="11795" y="2587"/>
                    <a:pt x="18040" y="0"/>
                    <a:pt x="24551" y="0"/>
                  </a:cubicBezTo>
                  <a:lnTo>
                    <a:pt x="2327289" y="0"/>
                  </a:lnTo>
                  <a:cubicBezTo>
                    <a:pt x="2333801" y="0"/>
                    <a:pt x="2340045" y="2587"/>
                    <a:pt x="2344650" y="7191"/>
                  </a:cubicBezTo>
                  <a:cubicBezTo>
                    <a:pt x="2349254" y="11795"/>
                    <a:pt x="2351840" y="18040"/>
                    <a:pt x="2351840" y="245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515654" y="6290232"/>
            <a:ext cx="3979774" cy="2968068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31295" y="3647600"/>
            <a:ext cx="6191601" cy="5597208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1042193"/>
            <a:ext cx="4584772" cy="3608445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8041909" cy="3621938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23989" b="-2398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094056" y="405316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87158" y="1121218"/>
            <a:ext cx="7759022" cy="197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4800" i="1" spc="-336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ORDER MANAGEMENT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706547"/>
            <a:ext cx="9792165" cy="459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uses predefined order statuses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JO" sz="1962" b="1" spc="-39" dirty="0">
                <a:solidFill>
                  <a:srgbClr val="66663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قيد التأكيد</a:t>
            </a:r>
            <a:r>
              <a:rPr lang="ar-EG" sz="1962" b="1" spc="-39" dirty="0">
                <a:solidFill>
                  <a:srgbClr val="66663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 </a:t>
            </a: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(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Pending Confirmation</a:t>
            </a: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قيد التنفيذ (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Processing</a:t>
            </a: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مكتمل (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Completed</a:t>
            </a: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ملغى (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Cancelled</a:t>
            </a: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endParaRPr lang="ar-EG" sz="1962" b="1" spc="-39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Each status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Stored in the database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Displayed in Arabic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Shown with a color-coded badge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en-US" sz="1962" b="1" spc="-39" dirty="0">
                <a:solidFill>
                  <a:srgbClr val="6666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improves clarity and user experience</a:t>
            </a:r>
          </a:p>
          <a:p>
            <a:pPr algn="ctr">
              <a:lnSpc>
                <a:spcPts val="2355"/>
              </a:lnSpc>
            </a:pPr>
            <a:endParaRPr lang="en-US" sz="1962" b="1" spc="-39" dirty="0">
              <a:solidFill>
                <a:srgbClr val="66663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710</Words>
  <Application>Microsoft Office PowerPoint</Application>
  <PresentationFormat>Custom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Amiri</vt:lpstr>
      <vt:lpstr>Alice Bold</vt:lpstr>
      <vt:lpstr>Open Sauce Bold</vt:lpstr>
      <vt:lpstr>Open Sauce</vt:lpstr>
      <vt:lpstr>Arial</vt:lpstr>
      <vt:lpstr>Bahnschrift</vt:lpstr>
      <vt:lpstr>Open Sauce Bold Italics</vt:lpstr>
      <vt:lpstr>Arial Black</vt:lpstr>
      <vt:lpstr>Anton Italics</vt:lpstr>
      <vt:lpstr>Microsoft Sans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Teal Modern Web Developer Presentation</dc:title>
  <cp:lastModifiedBy>yazeed shamlawi</cp:lastModifiedBy>
  <cp:revision>11</cp:revision>
  <dcterms:created xsi:type="dcterms:W3CDTF">2006-08-16T00:00:00Z</dcterms:created>
  <dcterms:modified xsi:type="dcterms:W3CDTF">2025-12-23T09:13:50Z</dcterms:modified>
  <dc:identifier>DAG7k1IqS7g</dc:identifier>
</cp:coreProperties>
</file>